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402" r:id="rId2"/>
    <p:sldId id="420" r:id="rId3"/>
    <p:sldId id="403" r:id="rId4"/>
    <p:sldId id="326" r:id="rId5"/>
    <p:sldId id="373" r:id="rId6"/>
    <p:sldId id="391" r:id="rId7"/>
    <p:sldId id="421" r:id="rId8"/>
    <p:sldId id="404" r:id="rId9"/>
    <p:sldId id="405" r:id="rId10"/>
    <p:sldId id="424" r:id="rId11"/>
    <p:sldId id="406" r:id="rId12"/>
    <p:sldId id="407" r:id="rId13"/>
    <p:sldId id="397" r:id="rId14"/>
    <p:sldId id="409" r:id="rId15"/>
    <p:sldId id="411" r:id="rId16"/>
    <p:sldId id="410" r:id="rId17"/>
    <p:sldId id="412" r:id="rId18"/>
    <p:sldId id="423" r:id="rId19"/>
    <p:sldId id="413" r:id="rId20"/>
    <p:sldId id="414" r:id="rId21"/>
    <p:sldId id="422" r:id="rId22"/>
    <p:sldId id="415" r:id="rId23"/>
    <p:sldId id="41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m Zoabi" initials="RZ" lastIdx="0" clrIdx="0">
    <p:extLst/>
  </p:cmAuthor>
  <p:cmAuthor id="2" name="Mona Srouji" initials="MS" lastIdx="5" clrIdx="1">
    <p:extLst>
      <p:ext uri="{19B8F6BF-5375-455C-9EA6-DF929625EA0E}">
        <p15:presenceInfo xmlns:p15="http://schemas.microsoft.com/office/powerpoint/2012/main" userId="S-1-5-21-2028609735-1275949837-2329829616-1147" providerId="AD"/>
      </p:ext>
    </p:extLst>
  </p:cmAuthor>
  <p:cmAuthor id="3" name="Galina Vromen" initials="GV" lastIdx="6" clrIdx="2">
    <p:extLst>
      <p:ext uri="{19B8F6BF-5375-455C-9EA6-DF929625EA0E}">
        <p15:presenceInfo xmlns:p15="http://schemas.microsoft.com/office/powerpoint/2012/main" userId="S-1-5-21-2028609735-1275949837-2329829616-1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C4C732"/>
    <a:srgbClr val="0D7DC2"/>
    <a:srgbClr val="ACCFC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50F0-B7C9-4872-94BA-B77B394F1C58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DA0AF-55F9-4FD1-879E-905A9DC5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منى، انتبهي الى ان تقولي انه في هذا العام وفي كل عام سيتم توزيع 4 كتب لكل فئة عمرية كتاب كل شهرين ابتداءً من أيلول</a:t>
            </a:r>
          </a:p>
          <a:p>
            <a:r>
              <a:rPr lang="ar-SA" dirty="0"/>
              <a:t>، ولكن هذا العام سيتم توزيع ابتداء من يناير.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DA0AF-55F9-4FD1-879E-905A9DC52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51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54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643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87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86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492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843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140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773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79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985EDC1-6A40-44C8-88C4-96C019D7DD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26 דצמבר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A62CD41-B5DE-47C0-9C8B-62E0B915FE8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Cr5nQrCxe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مكتبة الفانوس</a:t>
            </a:r>
            <a:b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</a:b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نحو إضاءة حبّ المطالعة لدى الأطفال، والأهل، والمجتمع المحلّي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88F969D-EA09-4AEF-96F2-D9D732D9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56" y="6221956"/>
            <a:ext cx="1148654" cy="48115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BB5FD28-CCB2-4965-94F6-2DB5894DB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063964"/>
            <a:ext cx="593498" cy="74023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C79909-F9BD-42B8-85FE-EE6FE646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96" y="1825625"/>
            <a:ext cx="8044008" cy="4351338"/>
          </a:xfrm>
        </p:spPr>
      </p:pic>
    </p:spTree>
    <p:extLst>
      <p:ext uri="{BB962C8B-B14F-4D97-AF65-F5344CB8AC3E}">
        <p14:creationId xmlns:p14="http://schemas.microsoft.com/office/powerpoint/2010/main" val="333437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FBCB-0138-4D73-89E8-3C9FBCC4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201"/>
            <a:ext cx="10515600" cy="1066799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الكتاب الأوّل!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0CF0-74DB-49FE-8507-46CD74228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81" y="1295400"/>
            <a:ext cx="5157787" cy="457201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tx2"/>
                </a:solidFill>
              </a:rPr>
              <a:t>للصّف الثّاني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6FF206A-A77A-47B8-8B28-24A60F42D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0" y="1947798"/>
            <a:ext cx="3434274" cy="424186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4CB33-445A-40F1-922D-92A4FF99A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3001"/>
            <a:ext cx="5183188" cy="60960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tx2"/>
                </a:solidFill>
              </a:rPr>
              <a:t>للصّف الأوّل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669500-2F3E-410E-A2DD-B130ADB0EF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59" y="2157571"/>
            <a:ext cx="3912870" cy="385572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3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اقتراحات للأهل لقراءة الكتاب مع طفلهم في البيت</a:t>
            </a:r>
            <a:endParaRPr lang="en-US" dirty="0">
              <a:solidFill>
                <a:schemeClr val="bg1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DEDF7EE-E588-4780-8457-4FA899825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22" y="1131455"/>
            <a:ext cx="6009996" cy="5685978"/>
          </a:xfrm>
          <a:prstGeom prst="rect">
            <a:avLst/>
          </a:prstGeom>
        </p:spPr>
      </p:pic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F225DDCC-48D2-434F-BA44-3E12D239877E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5181600" cy="393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5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-2142"/>
            <a:ext cx="12212782" cy="1186632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وماذا بعد في جعبة المشروع؟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38C5EDA-7D1C-4744-84DD-8F8C45354D15}"/>
              </a:ext>
            </a:extLst>
          </p:cNvPr>
          <p:cNvSpPr txBox="1">
            <a:spLocks/>
          </p:cNvSpPr>
          <p:nvPr/>
        </p:nvSpPr>
        <p:spPr>
          <a:xfrm>
            <a:off x="839788" y="144780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موقع إلكتروني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295859-C17C-4723-9211-6F5ED76F5896}"/>
              </a:ext>
            </a:extLst>
          </p:cNvPr>
          <p:cNvSpPr txBox="1">
            <a:spLocks/>
          </p:cNvSpPr>
          <p:nvPr/>
        </p:nvSpPr>
        <p:spPr>
          <a:xfrm>
            <a:off x="6475412" y="1385888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صفحة فيسبوك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13D24A5-3E51-46DE-8E04-2C78018E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0"/>
            <a:ext cx="4648200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D5FBEC1-BC2A-415A-9FDB-6AC550E63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2286000"/>
            <a:ext cx="5042511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383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-2142"/>
            <a:ext cx="12212782" cy="1186632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أفكار لدمج الكتاب في الأنشطة الصّفيّة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22062032-BF26-46F9-9C71-DEADAE5D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5138">
            <a:off x="1566816" y="1568345"/>
            <a:ext cx="3335819" cy="4422684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C331D00-E4C3-43A8-AF27-83EE34F0E05E}"/>
              </a:ext>
            </a:extLst>
          </p:cNvPr>
          <p:cNvSpPr txBox="1">
            <a:spLocks/>
          </p:cNvSpPr>
          <p:nvPr/>
        </p:nvSpPr>
        <p:spPr>
          <a:xfrm>
            <a:off x="5486400" y="2057400"/>
            <a:ext cx="5867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0" dirty="0">
                <a:latin typeface="Majalla UI" panose="02000000000000000000" pitchFamily="2" charset="-78"/>
                <a:cs typeface="Majalla UI" panose="02000000000000000000" pitchFamily="2" charset="-78"/>
              </a:rPr>
              <a:t> في نشرة إلكترونيّة تُرسل لمفعّل المشروع بعد صدور كلّ كتاب</a:t>
            </a:r>
          </a:p>
          <a:p>
            <a:endParaRPr lang="ar-SA" sz="30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r>
              <a:rPr lang="ar-SA" sz="3000" dirty="0">
                <a:latin typeface="Majalla UI" panose="02000000000000000000" pitchFamily="2" charset="-78"/>
                <a:cs typeface="Majalla UI" panose="02000000000000000000" pitchFamily="2" charset="-78"/>
              </a:rPr>
              <a:t>في موقع المشروع</a:t>
            </a:r>
          </a:p>
        </p:txBody>
      </p:sp>
    </p:spTree>
    <p:extLst>
      <p:ext uri="{BB962C8B-B14F-4D97-AF65-F5344CB8AC3E}">
        <p14:creationId xmlns:p14="http://schemas.microsoft.com/office/powerpoint/2010/main" val="188334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-2142"/>
            <a:ext cx="12212782" cy="1186632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5400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دور مفعّل المشروع</a:t>
            </a:r>
            <a:endParaRPr lang="he-IL" sz="5400" dirty="0">
              <a:ln w="1905"/>
              <a:solidFill>
                <a:schemeClr val="bg1"/>
              </a:solidFill>
              <a:latin typeface="Majalla UI" panose="02000000000000000000" pitchFamily="2" charset="-78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CB77094-9860-4B0D-BB59-926D2C4B9A44}"/>
              </a:ext>
            </a:extLst>
          </p:cNvPr>
          <p:cNvSpPr/>
          <p:nvPr/>
        </p:nvSpPr>
        <p:spPr>
          <a:xfrm>
            <a:off x="5867400" y="1366300"/>
            <a:ext cx="579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Majalla UI" panose="02000000000000000000" pitchFamily="2" charset="-78"/>
                <a:cs typeface="Majalla UI" panose="02000000000000000000" pitchFamily="2" charset="-78"/>
              </a:rPr>
              <a:t>1.</a:t>
            </a:r>
            <a:r>
              <a:rPr lang="ar-LB" sz="3200" b="1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تعريف الأهل </a:t>
            </a:r>
            <a:r>
              <a:rPr lang="ar-SA" sz="3200" b="1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ب</a:t>
            </a:r>
            <a:r>
              <a:rPr lang="ar-LB" sz="3200" b="1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المشروع </a:t>
            </a:r>
            <a:r>
              <a:rPr lang="ar-LB" sz="32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في لقاء</a:t>
            </a:r>
            <a:r>
              <a:rPr lang="ar-SA" sz="32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LB" sz="32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احتفاليّ</a:t>
            </a:r>
            <a:r>
              <a:rPr lang="ar-SA" sz="32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! </a:t>
            </a:r>
          </a:p>
          <a:p>
            <a:pPr algn="r" rtl="1"/>
            <a:endParaRPr lang="ar-SA" sz="3200" dirty="0">
              <a:solidFill>
                <a:schemeClr val="tx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تزيين</a:t>
            </a:r>
          </a:p>
          <a:p>
            <a:pPr algn="r" rtl="1"/>
            <a:endParaRPr lang="ar-SA" sz="2400" dirty="0">
              <a:solidFill>
                <a:schemeClr val="tx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قراءة معًا القصّة الأولى، والقيام بنشاطٍ حولها.</a:t>
            </a:r>
          </a:p>
          <a:p>
            <a:pPr algn="r" rtl="1"/>
            <a:endParaRPr lang="ar-SA" sz="2400" dirty="0">
              <a:solidFill>
                <a:schemeClr val="tx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توزيع نسخ من الرّسائل للأهل، وتجميع تواقيعهم على نموذج المصادقة على تصوير أطفالهم</a:t>
            </a:r>
          </a:p>
          <a:p>
            <a:pPr algn="r" rtl="1"/>
            <a:endParaRPr lang="ar-SA" sz="2400" dirty="0">
              <a:solidFill>
                <a:schemeClr val="tx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عرض أحد الأفلام القصيرة أو الطّويلة حول قراءة  الكتاب معًا في البيت، والحوار حوله. </a:t>
            </a:r>
          </a:p>
          <a:p>
            <a:pPr algn="r" rtl="1"/>
            <a:endParaRPr lang="ar-LB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7B40676-8143-4DCA-B34F-452FC7488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638800" cy="42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2- 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قراءة الكتاب</a:t>
            </a:r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في الصّف، وإعداد أنشطة حوله</a:t>
            </a:r>
            <a:endParaRPr lang="he-IL" dirty="0">
              <a:ln w="1905"/>
              <a:solidFill>
                <a:schemeClr val="bg1"/>
              </a:solidFill>
              <a:latin typeface="Majalla UI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EE25D-8AA6-4E9D-8580-29E8402AC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5715000" cy="556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ar-SA" dirty="0">
                <a:solidFill>
                  <a:schemeClr val="tx2"/>
                </a:solidFill>
              </a:rPr>
              <a:t>قراءات متعدّدة في المجموعة الكبيرة، أو في مجموعات صغيرة</a:t>
            </a:r>
          </a:p>
          <a:p>
            <a:pPr marL="0" indent="0">
              <a:lnSpc>
                <a:spcPct val="100000"/>
              </a:lnSpc>
              <a:buNone/>
            </a:pPr>
            <a:endParaRPr lang="ar-SA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tx2"/>
                </a:solidFill>
              </a:rPr>
              <a:t>قراءة القصّة بطرق مختلفة: دراما، مسرح دمى...</a:t>
            </a:r>
          </a:p>
          <a:p>
            <a:pPr marL="0" indent="0">
              <a:lnSpc>
                <a:spcPct val="100000"/>
              </a:lnSpc>
              <a:buNone/>
            </a:pPr>
            <a:endParaRPr lang="ar-SA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tx2"/>
                </a:solidFill>
              </a:rPr>
              <a:t>الحوار مع الطّلّاب حول مضامين الكتاب، والقيم الاجتماعيّة والإنسانية فيه</a:t>
            </a:r>
          </a:p>
          <a:p>
            <a:pPr marL="0" indent="0">
              <a:lnSpc>
                <a:spcPct val="100000"/>
              </a:lnSpc>
              <a:buNone/>
            </a:pPr>
            <a:endParaRPr lang="ar-SA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ar-SA" dirty="0">
                <a:solidFill>
                  <a:schemeClr val="tx2"/>
                </a:solidFill>
              </a:rPr>
              <a:t>ربط مضامين الكتاب بخبرات الطّلّاب الحياتيّة</a:t>
            </a:r>
          </a:p>
          <a:p>
            <a:pPr>
              <a:lnSpc>
                <a:spcPct val="100000"/>
              </a:lnSpc>
            </a:pPr>
            <a:endParaRPr lang="ar-SA" sz="2400" dirty="0"/>
          </a:p>
          <a:p>
            <a:pPr marL="0" indent="0">
              <a:lnSpc>
                <a:spcPct val="100000"/>
              </a:lnSpc>
              <a:buNone/>
            </a:pPr>
            <a:endParaRPr lang="ar-SA" sz="2400" dirty="0"/>
          </a:p>
          <a:p>
            <a:pPr>
              <a:lnSpc>
                <a:spcPct val="100000"/>
              </a:lnSpc>
            </a:pPr>
            <a:endParaRPr lang="ar-SA" sz="2400" dirty="0"/>
          </a:p>
          <a:p>
            <a:pPr>
              <a:lnSpc>
                <a:spcPct val="100000"/>
              </a:lnSpc>
            </a:pPr>
            <a:endParaRPr lang="ar-SA" sz="2400" dirty="0"/>
          </a:p>
          <a:p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AE819-059C-4FA6-A860-C74D4B1DE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600"/>
            <a:ext cx="5638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-2142"/>
            <a:ext cx="12212782" cy="1186632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2- إشراك الأهل في أنشطة خلال السّنة</a:t>
            </a:r>
            <a:endParaRPr lang="he-IL" dirty="0">
              <a:ln w="1905"/>
              <a:solidFill>
                <a:schemeClr val="bg1"/>
              </a:solidFill>
              <a:latin typeface="Majalla UI" panose="02000000000000000000" pitchFamily="2" charset="-78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CB77094-9860-4B0D-BB59-926D2C4B9A44}"/>
              </a:ext>
            </a:extLst>
          </p:cNvPr>
          <p:cNvSpPr/>
          <p:nvPr/>
        </p:nvSpPr>
        <p:spPr>
          <a:xfrm>
            <a:off x="5486400" y="1295401"/>
            <a:ext cx="5410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الاحتفال 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بي</a:t>
            </a:r>
            <a:r>
              <a:rPr lang="ar-SA" sz="2800" dirty="0" err="1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وم</a:t>
            </a: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 العائلة، 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ب</a:t>
            </a: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عيد 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دينيّ، </a:t>
            </a: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أو بنهاية السنة، 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باستخدام إيحاءات وشخصيات من الكتب</a:t>
            </a:r>
            <a:endParaRPr lang="ar-SA" sz="2800" dirty="0">
              <a:ln w="1905"/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ورشات إبداعيَّة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 حول الكتب</a:t>
            </a:r>
            <a:endParaRPr lang="ar-SA" sz="2800" dirty="0">
              <a:ln w="1905"/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جولات 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ذات صلة بمواضيع الكتب</a:t>
            </a:r>
            <a:endParaRPr lang="ar-SA" sz="2800" dirty="0">
              <a:ln w="1905"/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دعوة</a:t>
            </a: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 الأجداد والجدّات لسرد قصص في ال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صفّ.</a:t>
            </a:r>
            <a:endParaRPr lang="ar-SA" sz="2800" dirty="0">
              <a:ln w="1905"/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زيارة للمكتبة العام</a:t>
            </a:r>
            <a:r>
              <a:rPr lang="ar-LB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ّ</a:t>
            </a:r>
            <a:r>
              <a:rPr lang="ar-SA" sz="2800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</a:rPr>
              <a:t>ة في البلد.</a:t>
            </a:r>
            <a:endParaRPr lang="he-IL" sz="2800" dirty="0">
              <a:ln w="1905"/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he-IL" sz="2400" b="1" dirty="0">
                <a:ln w="1905"/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Arial" charset="0"/>
              </a:rPr>
              <a:t>   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9090FBA-28B0-4724-A3EA-D00BDDD87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50291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1066800"/>
            <a:ext cx="381000" cy="58674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3- تشجيع الأهل على القراءة مع  طفلهم في البيت</a:t>
            </a:r>
            <a:endParaRPr lang="he-IL" dirty="0">
              <a:ln w="1905"/>
              <a:solidFill>
                <a:schemeClr val="bg1"/>
              </a:solidFill>
              <a:latin typeface="Majalla UI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A272-9A60-4881-BE70-44C02163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379256"/>
            <a:ext cx="5181600" cy="547874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tx2"/>
                </a:solidFill>
              </a:rPr>
              <a:t>مشاركة الأهل بأفكار للنّشاط مع طفلهم حول القصّة </a:t>
            </a:r>
          </a:p>
          <a:p>
            <a:endParaRPr lang="ar-SA" dirty="0">
              <a:solidFill>
                <a:schemeClr val="tx2"/>
              </a:solidFill>
            </a:endParaRPr>
          </a:p>
          <a:p>
            <a:r>
              <a:rPr lang="ar-SA" dirty="0">
                <a:solidFill>
                  <a:schemeClr val="tx2"/>
                </a:solidFill>
              </a:rPr>
              <a:t>طلب "مهام" بسيطة من الأهل والطّلّاب، يعرضها الطّالب في الصّف</a:t>
            </a:r>
          </a:p>
          <a:p>
            <a:endParaRPr lang="ar-SA" dirty="0">
              <a:solidFill>
                <a:schemeClr val="tx2"/>
              </a:solidFill>
            </a:endParaRPr>
          </a:p>
          <a:p>
            <a:r>
              <a:rPr lang="ar-SA" dirty="0">
                <a:solidFill>
                  <a:schemeClr val="tx2"/>
                </a:solidFill>
              </a:rPr>
              <a:t>تشجيع العائلات على تصوير الأنشطة حول الكتب في البيت، ومشاركة الصّور مع جميع الأهل</a:t>
            </a:r>
          </a:p>
          <a:p>
            <a:endParaRPr lang="ar-SA" dirty="0">
              <a:solidFill>
                <a:schemeClr val="tx2"/>
              </a:solidFill>
            </a:endParaRPr>
          </a:p>
          <a:p>
            <a:r>
              <a:rPr lang="ar-SA" dirty="0">
                <a:solidFill>
                  <a:schemeClr val="tx2"/>
                </a:solidFill>
              </a:rPr>
              <a:t>مشاركة الأهل بالأفلام القصيرة والطّويلة حول قراءة الكتب في العائلة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70B7-E2AA-428E-A503-A95063CD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11797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8A26904-1440-48CA-BCC6-F32D1B42A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9257"/>
            <a:ext cx="518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5792-0889-4682-A293-367B800B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06680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أفلام حول قراءة الكتاب في العائلة</a:t>
            </a:r>
          </a:p>
        </p:txBody>
      </p:sp>
      <p:pic>
        <p:nvPicPr>
          <p:cNvPr id="6" name="yCr5nQrCxeI">
            <a:hlinkClick r:id="" action="ppaction://media"/>
            <a:extLst>
              <a:ext uri="{FF2B5EF4-FFF2-40B4-BE49-F238E27FC236}">
                <a16:creationId xmlns:a16="http://schemas.microsoft.com/office/drawing/2014/main" id="{FFF56FEF-5FEC-47D5-9DCB-C1A20D5B69D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6400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4- </a:t>
            </a:r>
            <a:r>
              <a:rPr lang="ar-LB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توثيق الأنشطة مع </a:t>
            </a:r>
            <a:r>
              <a:rPr lang="ar-SA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الطّلّاب </a:t>
            </a:r>
            <a:r>
              <a:rPr lang="ar-LB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والأهل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13A01CAA-4347-4631-8DBC-69BA8D13C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endParaRPr lang="ar-SA" sz="32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 algn="just">
              <a:buNone/>
            </a:pPr>
            <a:r>
              <a:rPr lang="ar-SA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إرسال ال</a:t>
            </a:r>
            <a:r>
              <a:rPr lang="ar-LB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صور </a:t>
            </a:r>
            <a:r>
              <a:rPr lang="ar-SA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والتوثيقات </a:t>
            </a:r>
            <a:r>
              <a:rPr lang="ar-LB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بجودة عالية،</a:t>
            </a:r>
            <a:r>
              <a:rPr lang="ar-SA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عبر النموذج الخاص بذلك في الموقع، لنقوم ب</a:t>
            </a:r>
            <a:r>
              <a:rPr lang="ar-LB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نشرها في الموقع</a:t>
            </a:r>
            <a:r>
              <a:rPr lang="en-US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JO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أو على </a:t>
            </a:r>
            <a:r>
              <a:rPr lang="ar-JO" sz="3200" dirty="0" err="1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الفيسبوك</a:t>
            </a:r>
            <a:r>
              <a:rPr lang="ar-SA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. يرجى التأكّد أوّلا من </a:t>
            </a:r>
            <a:r>
              <a:rPr lang="ar-LB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مصادقة الأهل على نشر صور أطفالهم</a:t>
            </a:r>
            <a:r>
              <a:rPr lang="ar-SA" sz="3200" dirty="0">
                <a:solidFill>
                  <a:srgbClr val="002060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.</a:t>
            </a:r>
            <a:endParaRPr lang="he-IL" sz="32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2765A82-90FA-46CE-BBF7-EF5B8BC3C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825625"/>
            <a:ext cx="5181600" cy="31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27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192000" cy="1143000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ar-SA" sz="3200" dirty="0">
                <a:solidFill>
                  <a:prstClr val="white"/>
                </a:solidFill>
                <a:latin typeface="Majalla UI" panose="02000000000000000000" pitchFamily="2" charset="-78"/>
                <a:ea typeface="+mn-ea"/>
                <a:cs typeface="Majalla UI" panose="02000000000000000000" pitchFamily="2" charset="-78"/>
              </a:rPr>
            </a:br>
            <a:r>
              <a:rPr lang="ar-SA" sz="3200" dirty="0">
                <a:solidFill>
                  <a:schemeClr val="accent2"/>
                </a:solidFill>
                <a:latin typeface="Majalla UI" panose="02000000000000000000" pitchFamily="2" charset="-78"/>
                <a:ea typeface="+mn-ea"/>
                <a:cs typeface="Majalla UI" panose="02000000000000000000" pitchFamily="2" charset="-78"/>
              </a:rPr>
              <a:t>المشروع قائم في الروضات والبساتين منذ عام 2014</a:t>
            </a:r>
            <a:br>
              <a:rPr lang="ar-SA" sz="3200" dirty="0">
                <a:solidFill>
                  <a:prstClr val="white"/>
                </a:solidFill>
                <a:latin typeface="Majalla UI" panose="02000000000000000000" pitchFamily="2" charset="-78"/>
                <a:ea typeface="+mn-ea"/>
                <a:cs typeface="Majalla UI" panose="02000000000000000000" pitchFamily="2" charset="-78"/>
              </a:rPr>
            </a:br>
            <a:r>
              <a:rPr lang="ar-SA" sz="3200" dirty="0">
                <a:solidFill>
                  <a:schemeClr val="bg1"/>
                </a:solidFill>
                <a:latin typeface="Majalla UI" panose="02000000000000000000" pitchFamily="2" charset="-78"/>
                <a:ea typeface="+mn-ea"/>
                <a:cs typeface="Majalla UI" panose="02000000000000000000" pitchFamily="2" charset="-78"/>
              </a:rPr>
              <a:t> وفي الصّف الأوّل والثّاني ابتداءً من 2018</a:t>
            </a:r>
            <a:br>
              <a:rPr lang="he-IL" sz="3200" dirty="0">
                <a:solidFill>
                  <a:schemeClr val="bg1"/>
                </a:solidFill>
                <a:latin typeface="Majalla UI" panose="02000000000000000000" pitchFamily="2" charset="-78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63AFDD1-9974-4C1C-8288-74288319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172201"/>
            <a:ext cx="9906000" cy="3809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3200" dirty="0">
              <a:solidFill>
                <a:schemeClr val="bg1"/>
              </a:solidFill>
              <a:latin typeface="Majalla UI" panose="02000000000000000000" pitchFamily="2" charset="-78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5D1363E-3364-469E-9202-1F54034AC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7900"/>
            <a:ext cx="5105400" cy="38290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287B413-0698-4DE2-A543-11AB1E9C0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71736"/>
            <a:ext cx="5685796" cy="37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6400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5- إشراك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المجتمع المحلي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133600"/>
            <a:ext cx="5867400" cy="3581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عرض مسرحي في المكتبة العامّة.</a:t>
            </a:r>
            <a:endParaRPr lang="ar-SA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LB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معرض إبداعات </a:t>
            </a:r>
            <a:r>
              <a:rPr lang="ar-LB" dirty="0" err="1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طّلّاب من مدارس مختلفة</a:t>
            </a:r>
          </a:p>
          <a:p>
            <a:endParaRPr lang="ar-LB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المشاركة بأسبوع «تشجيع القراءة» في البلدة</a:t>
            </a:r>
          </a:p>
          <a:p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إشراك ا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لأجداد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في قراءة القصّة للطّلَاب في نادي المسنّين</a:t>
            </a:r>
            <a:endParaRPr lang="ar-LB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نشر أخبار عن الأنشط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ة المدرسيّة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في وسائل الإعلام المحلّي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ة/صفحات التّواصل الاجتماعي!</a:t>
            </a:r>
            <a:endParaRPr lang="ar-LB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F6EB649-66FA-4729-A517-DFDE7EB31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9" y="1848436"/>
            <a:ext cx="5456948" cy="36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46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-381000"/>
            <a:ext cx="12192000" cy="1676400"/>
          </a:xfrm>
          <a:prstGeom prst="rect">
            <a:avLst/>
          </a:prstGeo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</a:pP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لا تتردّد</a:t>
            </a:r>
            <a:r>
              <a:rPr lang="ar-SA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وا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في 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الات</a:t>
            </a:r>
            <a:r>
              <a:rPr lang="ar-S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صال بنا!</a:t>
            </a:r>
            <a:endParaRPr lang="he-I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56F89-8D7C-40E8-85B9-20D2F9C2A6B4}"/>
              </a:ext>
            </a:extLst>
          </p:cNvPr>
          <p:cNvSpPr txBox="1"/>
          <p:nvPr/>
        </p:nvSpPr>
        <p:spPr>
          <a:xfrm>
            <a:off x="-76200" y="1524000"/>
            <a:ext cx="11676668" cy="82176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وزارة التّربية والتّعليم</a:t>
            </a:r>
            <a:endParaRPr lang="ar-SA" sz="3200" b="1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lvl="0" algn="ctr" rtl="1">
              <a:spcBef>
                <a:spcPts val="2400"/>
              </a:spcBef>
            </a:pPr>
            <a:r>
              <a:rPr lang="ar-LB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جنان زعبي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 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مرشدة قطريّة للت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ربية 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الل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غويّة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في قسم 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أ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ل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لت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عليم الابتدائيّ 0505713545 </a:t>
            </a:r>
            <a:r>
              <a:rPr lang="he-IL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jinan.Zoabi@gmail.com</a:t>
            </a:r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lvl="0" algn="ctr">
              <a:spcBef>
                <a:spcPts val="2400"/>
              </a:spcBef>
            </a:pPr>
            <a:r>
              <a:rPr lang="ar-LB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لبنى حديد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 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مرشدة قطريّة للت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ربية 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الل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غويّة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في قسم أ للت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عليم الابتدائيّ 0507618397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hadeed.lobnna@gmail.com</a:t>
            </a:r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lvl="0" algn="ctr" rtl="1">
              <a:spcBef>
                <a:spcPts val="2400"/>
              </a:spcBef>
            </a:pPr>
            <a:r>
              <a:rPr lang="ar-LB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طروب خليل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مرشدة قطريّة 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لل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غة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العربيّة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0509010634 Tarub_12@hotmail.com </a:t>
            </a:r>
          </a:p>
          <a:p>
            <a:pPr algn="ctr" rtl="1"/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>
              <a:spcBef>
                <a:spcPts val="2400"/>
              </a:spcBef>
            </a:pPr>
            <a:endParaRPr lang="en-US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he-IL" sz="3200" dirty="0">
              <a:latin typeface="Majalla UI" panose="02000000000000000000" pitchFamily="2" charset="-78"/>
            </a:endParaRPr>
          </a:p>
          <a:p>
            <a:pPr algn="ctr" rtl="1"/>
            <a:endParaRPr lang="he-IL" sz="3200" dirty="0">
              <a:latin typeface="Majalla UI" panose="02000000000000000000" pitchFamily="2" charset="-78"/>
            </a:endParaRPr>
          </a:p>
          <a:p>
            <a:pPr algn="ctr" rtl="1"/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he-IL" sz="3200" dirty="0">
              <a:latin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30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</a:pP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لا تتردّد</a:t>
            </a:r>
            <a:r>
              <a:rPr lang="ar-SA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وا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في 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الات</a:t>
            </a:r>
            <a:r>
              <a:rPr lang="ar-S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J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صال بنا!</a:t>
            </a:r>
            <a:endParaRPr lang="he-I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56F89-8D7C-40E8-85B9-20D2F9C2A6B4}"/>
              </a:ext>
            </a:extLst>
          </p:cNvPr>
          <p:cNvSpPr txBox="1"/>
          <p:nvPr/>
        </p:nvSpPr>
        <p:spPr>
          <a:xfrm>
            <a:off x="2771" y="1219200"/>
            <a:ext cx="11676668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صندوق </a:t>
            </a:r>
            <a:r>
              <a:rPr lang="ar-SA" sz="3200" b="1" dirty="0" err="1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غرنسبون</a:t>
            </a:r>
            <a:endParaRPr lang="ar-SA" sz="3200" b="1" dirty="0">
              <a:solidFill>
                <a:schemeClr val="accent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ar-SA" sz="3200" b="1" dirty="0">
              <a:solidFill>
                <a:schemeClr val="accent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r>
              <a:rPr lang="ar-LB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جالينا فرومن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مديرة المشروع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| 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 galina@hgf.org.il  03-541-3844</a:t>
            </a:r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>
              <a:spcBef>
                <a:spcPts val="2400"/>
              </a:spcBef>
            </a:pPr>
            <a:r>
              <a:rPr lang="ar-JO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منى سروجي</a:t>
            </a:r>
            <a:r>
              <a:rPr lang="ar-JO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: م</a:t>
            </a:r>
            <a:r>
              <a:rPr lang="ar-LB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شرفة تربويّة، مركّزة عمل لجنة اختيار الكتب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mona@hgf.org.il  03-5413849</a:t>
            </a:r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>
              <a:spcBef>
                <a:spcPts val="2400"/>
              </a:spcBef>
            </a:pPr>
            <a:r>
              <a:rPr lang="ar-SA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أسماء </a:t>
            </a:r>
            <a:r>
              <a:rPr lang="ar-SA" sz="3200" dirty="0" err="1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اغبارية</a:t>
            </a:r>
            <a:r>
              <a:rPr lang="ar-SA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زحالقة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 نائبة المديرة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| 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5413850 -03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asma@hgf.org.il</a:t>
            </a:r>
          </a:p>
          <a:p>
            <a:pPr algn="ctr" rtl="1">
              <a:spcBef>
                <a:spcPts val="2400"/>
              </a:spcBef>
            </a:pPr>
            <a:r>
              <a:rPr lang="ar-SA" sz="32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سماح العيسوي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، المركّزة التنفيذية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| </a:t>
            </a: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 6478555-03 </a:t>
            </a:r>
            <a:r>
              <a:rPr lang="en-US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fanoos@hgf.org.il</a:t>
            </a:r>
            <a:endParaRPr lang="ar-LB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>
              <a:spcBef>
                <a:spcPts val="2400"/>
              </a:spcBef>
            </a:pPr>
            <a:endParaRPr lang="en-US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ar-SA" sz="32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algn="ctr" rtl="1"/>
            <a:endParaRPr lang="he-IL" sz="3200" dirty="0">
              <a:latin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3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ea typeface="+mj-ea"/>
                <a:cs typeface="Majalla UI" panose="02000000000000000000" pitchFamily="2" charset="-78"/>
              </a:rPr>
              <a:t>	</a:t>
            </a: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معًا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نربّي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أطفال</a:t>
            </a:r>
            <a:r>
              <a:rPr lang="ar-SA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ا ش</a:t>
            </a: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غوفين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بالقراءة</a:t>
            </a:r>
            <a:r>
              <a:rPr lang="ar-SA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!</a:t>
            </a:r>
            <a:endParaRPr lang="he-I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694D3-94BA-4711-BA64-99C9E7D0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6553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EFAD2-E674-4A30-B389-90B3C822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0" y="15240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أهداف التّربية اللّغويّة في المدرسة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78179" y="1277389"/>
            <a:ext cx="5562600" cy="5334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المتعة في قراءة الكتب!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التّعامل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ال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س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ليم مع النصوص المكتوبة والتفاعل معها</a:t>
            </a:r>
            <a:endParaRPr lang="ar-SA" sz="24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توسيع 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مخيّلة ال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تّلميذ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، وتعميق فكره وزيادة معلوماته</a:t>
            </a:r>
            <a:endParaRPr lang="ar-SA" sz="24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تنجيع 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الأداء الاجتماعيّ لدى التلميذ</a:t>
            </a:r>
            <a:endParaRPr lang="he-IL" sz="24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M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توطيد التواصل بين البستان والأول- برنامج المعابر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ar-MA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endParaRPr lang="he-IL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he-IL" sz="3000" dirty="0">
              <a:solidFill>
                <a:srgbClr val="002060"/>
              </a:solidFill>
              <a:latin typeface="Majalla UI" panose="02000000000000000000" pitchFamily="2" charset="-78"/>
            </a:endParaRPr>
          </a:p>
          <a:p>
            <a:pPr marL="0" indent="0">
              <a:buNone/>
            </a:pPr>
            <a:endParaRPr lang="ar-LB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LB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332FA-F26D-4C10-912B-2A359221E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" y="13577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أهداف مكتبة الفانوس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0733B6-F59F-4980-AE1F-9CED8FDEC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8600" y="1147156"/>
            <a:ext cx="5183188" cy="55584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تحب</a:t>
            </a:r>
            <a:r>
              <a:rPr lang="ar-LB" sz="2400" dirty="0" err="1">
                <a:latin typeface="Majalla UI" panose="02000000000000000000" pitchFamily="2" charset="-78"/>
                <a:cs typeface="Majalla UI" panose="02000000000000000000" pitchFamily="2" charset="-78"/>
              </a:rPr>
              <a:t>يب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 ال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طّفل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 بالكتاب</a:t>
            </a:r>
            <a:endParaRPr lang="ar-SA" sz="24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تطوير لغته، وتعزيز انتمائه لثقافته العربيّة</a:t>
            </a:r>
            <a:endParaRPr lang="ar-SA" sz="2400" dirty="0"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تن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مية خيال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ه</a:t>
            </a:r>
            <a:r>
              <a:rPr lang="ar-LB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، </a:t>
            </a:r>
            <a:r>
              <a:rPr lang="ar-SA" sz="2400" dirty="0">
                <a:latin typeface="Majalla UI" panose="02000000000000000000" pitchFamily="2" charset="-78"/>
                <a:cs typeface="Majalla UI" panose="02000000000000000000" pitchFamily="2" charset="-78"/>
              </a:rPr>
              <a:t>وتوسيع معارفه الحياتيّة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تشجيع الأهل على قراءة الكتاب مع طفلهم وله، وعلى الحوار معه</a:t>
            </a:r>
            <a:r>
              <a:rPr lang="ar-LB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حول قيم إنسانيّة واجتماعيّة</a:t>
            </a:r>
            <a:endParaRPr lang="ar-SA" sz="2400" b="1" dirty="0">
              <a:solidFill>
                <a:schemeClr val="accent2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بناء جسر بين البستان والصّف الأوّل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توطيد </a:t>
            </a:r>
            <a:r>
              <a:rPr lang="ar-LB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العلاقة بين المدرسة </a:t>
            </a:r>
            <a:r>
              <a:rPr lang="ar-LB" sz="2400" dirty="0" err="1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وا</a:t>
            </a:r>
            <a:r>
              <a:rPr lang="ar-SA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لأهل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LB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   </a:t>
            </a:r>
            <a:r>
              <a:rPr lang="ar-LB" sz="2400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والمجتمع المحلّي</a:t>
            </a:r>
            <a:endParaRPr lang="he-IL" sz="2400" dirty="0">
              <a:solidFill>
                <a:schemeClr val="accent2"/>
              </a:solidFill>
              <a:latin typeface="Majalla UI" panose="02000000000000000000" pitchFamily="2" charset="-78"/>
            </a:endParaRPr>
          </a:p>
          <a:p>
            <a:pPr marL="0" indent="0">
              <a:buNone/>
            </a:pPr>
            <a:endParaRPr lang="he-IL" sz="3000" dirty="0">
              <a:solidFill>
                <a:srgbClr val="002060"/>
              </a:solidFill>
              <a:latin typeface="Majalla UI" panose="02000000000000000000" pitchFamily="2" charset="-78"/>
            </a:endParaRPr>
          </a:p>
          <a:p>
            <a:pPr marL="0" indent="0">
              <a:buNone/>
            </a:pPr>
            <a:endParaRPr lang="ar-LB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LB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6" name="תמונה 5" descr="http://cms.education.gov.il/NR/rdonlyres/3C552939-03EC-4738-AFFF-8F66DAED01D3/181239/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329565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5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القيّمون على المشروع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36576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وزارة الت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ربية والت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عليم- قيادة المشروع: قسم أ للتعليم الابتدائيّ (لجنة توجيهيّة لاختيار كتب المطالعة للمشروع وفق معايير محدّدة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.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)</a:t>
            </a: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  <a:defRPr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صندوق </a:t>
            </a:r>
            <a:r>
              <a:rPr lang="ar-LB" sz="3200" dirty="0" err="1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غرنسبون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- الدّعم اللوجستي وتطبيق المشروع في الحقل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.</a:t>
            </a:r>
            <a:endParaRPr lang="ar-LB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LB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0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11000" y="0"/>
            <a:ext cx="381000" cy="69342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مَنْ يُشارك؟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800600" cy="3695700"/>
          </a:xfrm>
          <a:solidFill>
            <a:srgbClr val="C4C732"/>
          </a:solidFill>
          <a:effectLst/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يتمّ توزيع ال</a:t>
            </a:r>
            <a:r>
              <a:rPr lang="ar-JO" dirty="0" err="1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كت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ب</a:t>
            </a:r>
            <a:r>
              <a:rPr lang="ar-JO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 خلال السنة في قائمتَيْ كتب </a:t>
            </a:r>
            <a:r>
              <a:rPr lang="ar-JO" dirty="0" err="1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منفصلت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ين:</a:t>
            </a:r>
            <a:endParaRPr lang="en-US" dirty="0">
              <a:solidFill>
                <a:schemeClr val="bg1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ar-JO" dirty="0">
              <a:solidFill>
                <a:schemeClr val="bg1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4</a:t>
            </a:r>
            <a:r>
              <a:rPr lang="ar-JO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JO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كتب 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للصفّ الأوّل</a:t>
            </a:r>
            <a:endParaRPr lang="ar-JO" dirty="0">
              <a:solidFill>
                <a:schemeClr val="bg1"/>
              </a:solidFill>
              <a:latin typeface="Majalla UI" panose="02000000000000000000" pitchFamily="2" charset="-78"/>
              <a:ea typeface="Tahoma" panose="020B0604030504040204" pitchFamily="34" charset="0"/>
              <a:cs typeface="Majalla UI" panose="02000000000000000000" pitchFamily="2" charset="-78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4</a:t>
            </a:r>
            <a:r>
              <a:rPr lang="ar-JO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 كتب </a:t>
            </a:r>
            <a:r>
              <a:rPr lang="ar-LB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للصفّ الثاني</a:t>
            </a:r>
            <a:endParaRPr lang="ar-SA" dirty="0">
              <a:solidFill>
                <a:schemeClr val="bg1"/>
              </a:solidFill>
              <a:latin typeface="Majalla UI" panose="02000000000000000000" pitchFamily="2" charset="-78"/>
              <a:ea typeface="Tahoma" panose="020B0604030504040204" pitchFamily="34" charset="0"/>
              <a:cs typeface="Majalla UI" panose="02000000000000000000" pitchFamily="2" charset="-78"/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ar-SA" dirty="0">
              <a:solidFill>
                <a:schemeClr val="bg1"/>
              </a:solidFill>
              <a:latin typeface="Majalla UI" panose="02000000000000000000" pitchFamily="2" charset="-78"/>
              <a:ea typeface="Tahoma" panose="020B0604030504040204" pitchFamily="34" charset="0"/>
              <a:cs typeface="Majalla UI" panose="02000000000000000000" pitchFamily="2" charset="-78"/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ea typeface="Tahoma" panose="020B0604030504040204" pitchFamily="34" charset="0"/>
                <a:cs typeface="Majalla UI" panose="02000000000000000000" pitchFamily="2" charset="-78"/>
              </a:rPr>
              <a:t>يبدأ التّوزيع في كانون الثاني 2018، وينتهي في أيّار.</a:t>
            </a:r>
            <a:endParaRPr lang="en-US" dirty="0">
              <a:solidFill>
                <a:schemeClr val="bg1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881981"/>
            <a:ext cx="5791200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تلاميذ الص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فوف الأولى والثانية في المدارس الابتدائيّة الر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ّ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سميّة العربيّة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.</a:t>
            </a:r>
          </a:p>
          <a:p>
            <a:pPr marL="0" indent="0">
              <a:buNone/>
            </a:pP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تلاميذ مدارس التّربية الخّاصة المنتظمون في مدارس عاديّة،  مع مراعاة ملاءمة مضامين الكتب لهم.</a:t>
            </a:r>
            <a:endParaRPr lang="ar-LB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endParaRPr lang="en-US" sz="32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7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0"/>
            <a:ext cx="381000" cy="69342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43001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كيف يعمل المشروع؟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345" y="457200"/>
            <a:ext cx="9304655" cy="590549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يحدّد مرشد المدرسة مركّز/ة المشروع ليكون الجهة التي يتواصل معها طاقم مكتبة الفانوس: مدير المدرسة، مركّز الصفوف الأولى أو الثّانية، مركّز/ة اللّغة العربيّة، أمينة المكتبة.</a:t>
            </a:r>
          </a:p>
          <a:p>
            <a:pPr marL="0" indent="0">
              <a:buNone/>
            </a:pPr>
            <a:endParaRPr lang="ar-SA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endParaRPr lang="en-US" sz="30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0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000" y="0"/>
            <a:ext cx="381000" cy="69342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43001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alla UI" panose="02000000000000000000" pitchFamily="2" charset="-78"/>
                <a:cs typeface="Majalla UI" panose="02000000000000000000" pitchFamily="2" charset="-78"/>
              </a:rPr>
              <a:t>مهامّ مركّز/ة المشروع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066800"/>
            <a:ext cx="9906000" cy="6477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ar-SA" sz="24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457200" lvl="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مرافقة مفعّلي المشروع </a:t>
            </a:r>
            <a:r>
              <a:rPr lang="ar-SA" sz="2400" dirty="0">
                <a:solidFill>
                  <a:srgbClr val="4472C4">
                    <a:lumMod val="50000"/>
                  </a:srgb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في الصّف (مربّي/ة الصّف، معلّم/ة اللّغة العربيّة، المستشار/ة) في تطبيق المشروع، </a:t>
            </a: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وإفادة</a:t>
            </a:r>
            <a:r>
              <a:rPr lang="ar-SA" sz="2400" b="1" dirty="0">
                <a:solidFill>
                  <a:srgbClr val="4472C4">
                    <a:lumMod val="50000"/>
                  </a:srgb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2400" dirty="0">
                <a:solidFill>
                  <a:srgbClr val="4472C4">
                    <a:lumMod val="50000"/>
                  </a:srgb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مكتبة الفانوس بتفاصيل التّواصل معهم.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استلام رُزم الكتب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الّتي تصل المدرسة، وتضمّ نسخًا من الكتب بعدد الأطفال المشاركين في المشروع في الصفوف الأولى والثانية.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التأكّد من صحّة البيانات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المسجّلة على الرّزم، بما في ذلك عدد النسخ وإعلامنا بأي زيادة أو نقصان.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  <a:defRPr/>
            </a:pPr>
            <a:r>
              <a:rPr lang="ar-SA" sz="2400" b="1" dirty="0">
                <a:solidFill>
                  <a:schemeClr val="accent2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توزيع الكتب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على مفعّلي المشروع وفق عدد التلاميذ في كلّ صفّ، بعد وصول العدد الكامل من الكتب. قد تصل الرّزم في دُفعات.</a:t>
            </a:r>
          </a:p>
          <a:p>
            <a:pPr marL="0" indent="0">
              <a:buNone/>
            </a:pPr>
            <a:endParaRPr lang="ar-SA" sz="24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SA" sz="24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SA" sz="24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endParaRPr lang="en-US" sz="2400" dirty="0">
              <a:solidFill>
                <a:srgbClr val="002060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664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99"/>
          </a:xfrm>
          <a:solidFill>
            <a:srgbClr val="0D7DC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ar-SA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</a:br>
            <a:r>
              <a:rPr lang="ar-SA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ماذا في الرّزمة؟</a:t>
            </a:r>
            <a:br>
              <a:rPr lang="ar-SA" dirty="0">
                <a:ln w="1905"/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5867400" cy="1600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SA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 algn="ctr">
              <a:buNone/>
            </a:pP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حقيبة 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هدية </a:t>
            </a:r>
            <a:r>
              <a:rPr lang="ar-LB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لكلّ تلميذ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/ة </a:t>
            </a:r>
            <a:endParaRPr lang="ar-LB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  <a:p>
            <a:pPr marL="0" indent="0">
              <a:buNone/>
            </a:pPr>
            <a:endParaRPr lang="ar-LB" sz="3200" dirty="0">
              <a:solidFill>
                <a:schemeClr val="accent1">
                  <a:lumMod val="50000"/>
                </a:schemeClr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85346-EE9B-4B8C-AFFD-B9367983DC11}"/>
              </a:ext>
            </a:extLst>
          </p:cNvPr>
          <p:cNvSpPr txBox="1">
            <a:spLocks/>
          </p:cNvSpPr>
          <p:nvPr/>
        </p:nvSpPr>
        <p:spPr>
          <a:xfrm>
            <a:off x="7391400" y="1447800"/>
            <a:ext cx="2897188" cy="57489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200" dirty="0">
                <a:latin typeface="Majalla UI" panose="02000000000000000000" pitchFamily="2" charset="-78"/>
                <a:cs typeface="Majalla UI" panose="02000000000000000000" pitchFamily="2" charset="-78"/>
              </a:rPr>
              <a:t>ملفّ بمواد تعريفيّة</a:t>
            </a:r>
          </a:p>
        </p:txBody>
      </p:sp>
      <p:pic>
        <p:nvPicPr>
          <p:cNvPr id="10" name="תמונה 2">
            <a:extLst>
              <a:ext uri="{FF2B5EF4-FFF2-40B4-BE49-F238E27FC236}">
                <a16:creationId xmlns:a16="http://schemas.microsoft.com/office/drawing/2014/main" id="{06B242CC-C709-4160-8918-EC38F825B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54021"/>
            <a:ext cx="2763441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:\Arabic Program\Photos Maktabat AlFanoos\photos for the presentation\book bag maktabat al-fanoos.jpg">
            <a:extLst>
              <a:ext uri="{FF2B5EF4-FFF2-40B4-BE49-F238E27FC236}">
                <a16:creationId xmlns:a16="http://schemas.microsoft.com/office/drawing/2014/main" id="{9F6C5EF3-805C-4FFA-8BFF-A1AA6610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465662" cy="395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1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  <a:solidFill>
            <a:srgbClr val="0D7DC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Majalla UI" panose="02000000000000000000" pitchFamily="2" charset="-78"/>
                <a:cs typeface="Majalla UI" panose="02000000000000000000" pitchFamily="2" charset="-78"/>
              </a:rPr>
              <a:t>نُسخة من الكتاب لكلّ طفل/ة، وكتابان إضافيّان لمكتبة الصّف!</a:t>
            </a:r>
            <a:endParaRPr lang="en-US" dirty="0">
              <a:solidFill>
                <a:schemeClr val="bg1"/>
              </a:solidFill>
              <a:latin typeface="Majalla UI" panose="02000000000000000000" pitchFamily="2" charset="-78"/>
              <a:cs typeface="Majalla UI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43CF2-5BAF-49F2-92CC-4C28813CE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87" y="1143000"/>
            <a:ext cx="7816425" cy="57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8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15138</TotalTime>
  <Words>925</Words>
  <Application>Microsoft Office PowerPoint</Application>
  <PresentationFormat>מסך רחב</PresentationFormat>
  <Paragraphs>157</Paragraphs>
  <Slides>23</Slides>
  <Notes>17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Majalla UI</vt:lpstr>
      <vt:lpstr>Tahoma</vt:lpstr>
      <vt:lpstr>Times New Roman</vt:lpstr>
      <vt:lpstr>ערכת נושא Office</vt:lpstr>
      <vt:lpstr>مكتبة الفانوس نحو إضاءة حبّ المطالعة لدى الأطفال، والأهل، والمجتمع المحلّي</vt:lpstr>
      <vt:lpstr> المشروع قائم في الروضات والبساتين منذ عام 2014  وفي الصّف الأوّل والثّاني ابتداءً من 2018 </vt:lpstr>
      <vt:lpstr>מצגת של PowerPoint‏</vt:lpstr>
      <vt:lpstr>القيّمون على المشروع</vt:lpstr>
      <vt:lpstr>مَنْ يُشارك؟</vt:lpstr>
      <vt:lpstr>كيف يعمل المشروع؟</vt:lpstr>
      <vt:lpstr>مهامّ مركّز/ة المشروع</vt:lpstr>
      <vt:lpstr> ماذا في الرّزمة؟ </vt:lpstr>
      <vt:lpstr>نُسخة من الكتاب لكلّ طفل/ة، وكتابان إضافيّان لمكتبة الصّف!</vt:lpstr>
      <vt:lpstr>الكتاب الأوّل!</vt:lpstr>
      <vt:lpstr>اقتراحات للأهل لقراءة الكتاب مع طفلهم في البيت</vt:lpstr>
      <vt:lpstr>وماذا بعد في جعبة المشروع؟</vt:lpstr>
      <vt:lpstr>أفكار لدمج الكتاب في الأنشطة الصّفيّة</vt:lpstr>
      <vt:lpstr>دور مفعّل المشروع</vt:lpstr>
      <vt:lpstr>2- قراءة الكتاب في الصّف، وإعداد أنشطة حوله</vt:lpstr>
      <vt:lpstr>2- إشراك الأهل في أنشطة خلال السّنة</vt:lpstr>
      <vt:lpstr>3- تشجيع الأهل على القراءة مع  طفلهم في البيت</vt:lpstr>
      <vt:lpstr>أفلام حول قراءة الكتاب في العائلة</vt:lpstr>
      <vt:lpstr>4- توثيق الأنشطة مع الطّلّاب والأهل</vt:lpstr>
      <vt:lpstr>5- إشراك المجتمع المحلي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Srouji</dc:creator>
  <cp:lastModifiedBy>Asma Zahalka</cp:lastModifiedBy>
  <cp:revision>369</cp:revision>
  <dcterms:created xsi:type="dcterms:W3CDTF">2014-08-06T06:51:22Z</dcterms:created>
  <dcterms:modified xsi:type="dcterms:W3CDTF">2017-12-26T13:40:07Z</dcterms:modified>
</cp:coreProperties>
</file>